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B2062F-F2D2-4EFB-86DF-1C947837E29B}">
  <a:tblStyle styleId="{36B2062F-F2D2-4EFB-86DF-1C947837E2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c72d23b2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c72d23b2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c72d23b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c72d23b2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c72d23b2f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c72d23b2f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c72d23b2f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9c72d23b2f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9c72d23b2f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9c72d23b2f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c72d23b2f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9c72d23b2f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c72d23b2f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c72d23b2f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c72d23b2f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c72d23b2f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55750" y="4650275"/>
            <a:ext cx="6821700" cy="5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/>
              <a:t>※１　当該事業の責任者（企業等の代表者に限定しない。）を記載してください。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/>
              <a:t>※２　必要に応じて，行を追加して記載してください</a:t>
            </a:r>
            <a:endParaRPr sz="1100"/>
          </a:p>
        </p:txBody>
      </p:sp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-7527"/>
            <a:ext cx="8520600" cy="54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dirty="0"/>
              <a:t>「IBARAKI Next Space </a:t>
            </a:r>
            <a:r>
              <a:rPr lang="en-US" altLang="ja" sz="1800" dirty="0" smtClean="0"/>
              <a:t>Pitch</a:t>
            </a:r>
            <a:r>
              <a:rPr lang="ja" sz="1800" dirty="0" smtClean="0"/>
              <a:t> </a:t>
            </a:r>
            <a:r>
              <a:rPr lang="en-US" altLang="ja" sz="1800" dirty="0" smtClean="0"/>
              <a:t>#4</a:t>
            </a:r>
            <a:r>
              <a:rPr lang="ja" sz="1800" dirty="0" smtClean="0"/>
              <a:t>」申請書</a:t>
            </a:r>
            <a:endParaRPr sz="1800" dirty="0"/>
          </a:p>
        </p:txBody>
      </p:sp>
      <p:graphicFrame>
        <p:nvGraphicFramePr>
          <p:cNvPr id="56" name="Google Shape;56;p13"/>
          <p:cNvGraphicFramePr/>
          <p:nvPr>
            <p:extLst>
              <p:ext uri="{D42A27DB-BD31-4B8C-83A1-F6EECF244321}">
                <p14:modId xmlns:p14="http://schemas.microsoft.com/office/powerpoint/2010/main" val="3759322743"/>
              </p:ext>
            </p:extLst>
          </p:nvPr>
        </p:nvGraphicFramePr>
        <p:xfrm>
          <a:off x="670913" y="535775"/>
          <a:ext cx="7802175" cy="3985155"/>
        </p:xfrm>
        <a:graphic>
          <a:graphicData uri="http://schemas.openxmlformats.org/drawingml/2006/table">
            <a:tbl>
              <a:tblPr>
                <a:noFill/>
                <a:tableStyleId>{36B2062F-F2D2-4EFB-86DF-1C947837E29B}</a:tableStyleId>
              </a:tblPr>
              <a:tblGrid>
                <a:gridCol w="1552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650">
                <a:tc gridSpan="2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プロジェクト名（30字以内）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50">
                <a:tc rowSpan="2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 dirty="0"/>
                        <a:t>企業</a:t>
                      </a:r>
                      <a:r>
                        <a:rPr lang="ja" sz="1100" dirty="0" smtClean="0"/>
                        <a:t>・</a:t>
                      </a:r>
                      <a:r>
                        <a:rPr lang="ja-JP" altLang="en-US" sz="1100" dirty="0" smtClean="0"/>
                        <a:t>団体・個人</a:t>
                      </a:r>
                      <a:r>
                        <a:rPr lang="ja" sz="1100" dirty="0" smtClean="0"/>
                        <a:t>名</a:t>
                      </a:r>
                      <a:endParaRPr sz="1100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 dirty="0"/>
                        <a:t>企業</a:t>
                      </a:r>
                      <a:r>
                        <a:rPr lang="ja" sz="1100" dirty="0" smtClean="0"/>
                        <a:t>・</a:t>
                      </a:r>
                      <a:r>
                        <a:rPr lang="ja-JP" altLang="en-US" sz="1100" dirty="0" smtClean="0"/>
                        <a:t>団体・個人</a:t>
                      </a:r>
                      <a:r>
                        <a:rPr lang="ja" sz="1100" dirty="0" smtClean="0"/>
                        <a:t>名</a:t>
                      </a:r>
                      <a:endParaRPr sz="1100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17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責任者</a:t>
                      </a:r>
                      <a:r>
                        <a:rPr lang="ja" sz="1100" baseline="30000"/>
                        <a:t>※１</a:t>
                      </a:r>
                      <a:endParaRPr sz="1100" baseline="30000"/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役職・氏名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　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50">
                <a:tc rowSpan="7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連絡担当窓口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（フリガナ）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氏名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所属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役職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17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所在地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〒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電話番号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メールアドレス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8" y="5393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500"/>
              <a:t>表紙</a:t>
            </a:r>
            <a:endParaRPr sz="2500"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26288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-プロジェクト名-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事業概要</a:t>
            </a:r>
            <a:endParaRPr sz="2200" b="1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1738650" y="1955975"/>
            <a:ext cx="68943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・どんな領域に関するアイデアか、取り組む背景・意義は何か</a:t>
            </a:r>
            <a:br>
              <a:rPr lang="ja" sz="1600"/>
            </a:br>
            <a:r>
              <a:rPr lang="ja" sz="1600"/>
              <a:t>・既存事業改革か、新規事業企画か</a:t>
            </a:r>
            <a:br>
              <a:rPr lang="ja" sz="1600"/>
            </a:br>
            <a:r>
              <a:rPr lang="ja" sz="1600"/>
              <a:t>・企画の簡易的な全体像</a:t>
            </a:r>
            <a:endParaRPr sz="1600"/>
          </a:p>
        </p:txBody>
      </p:sp>
      <p:cxnSp>
        <p:nvCxnSpPr>
          <p:cNvPr id="69" name="Google Shape;69;p15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チーム</a:t>
            </a:r>
            <a:endParaRPr sz="2200" b="1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2229600" y="1955975"/>
            <a:ext cx="46848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・どんなチームメンバー、企業で実施しているか</a:t>
            </a:r>
            <a:br>
              <a:rPr lang="ja" sz="1600"/>
            </a:br>
            <a:r>
              <a:rPr lang="ja" sz="1600"/>
              <a:t>・一人の場合も、どんな人が起案しているか</a:t>
            </a:r>
            <a:endParaRPr sz="1600"/>
          </a:p>
        </p:txBody>
      </p:sp>
      <p:cxnSp>
        <p:nvCxnSpPr>
          <p:cNvPr id="76" name="Google Shape;76;p16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2511450" y="1955975"/>
            <a:ext cx="41211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・なぜ貴方が取り組むのか</a:t>
            </a:r>
            <a:br>
              <a:rPr lang="ja" sz="1600"/>
            </a:br>
            <a:r>
              <a:rPr lang="ja" sz="1600"/>
              <a:t>・なぜ貴社が取り組むのか</a:t>
            </a:r>
            <a:br>
              <a:rPr lang="ja" sz="1600"/>
            </a:br>
            <a:r>
              <a:rPr lang="ja" sz="1600"/>
              <a:t>（課題への社会背景、想い、原体験など）</a:t>
            </a:r>
            <a:endParaRPr sz="1600"/>
          </a:p>
        </p:txBody>
      </p:sp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目指したい世界、想い（ビジョン）</a:t>
            </a:r>
            <a:endParaRPr sz="2200" b="1"/>
          </a:p>
        </p:txBody>
      </p:sp>
      <p:cxnSp>
        <p:nvCxnSpPr>
          <p:cNvPr id="83" name="Google Shape;83;p17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1100700" y="1799025"/>
            <a:ext cx="69426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・こんな人がこんなことに困っている</a:t>
            </a:r>
            <a:br>
              <a:rPr lang="ja" sz="1600"/>
            </a:br>
            <a:r>
              <a:rPr lang="ja" sz="1600"/>
              <a:t>・「誰が」「いつ」「どんなことに困っているか」</a:t>
            </a:r>
            <a:br>
              <a:rPr lang="ja" sz="1600"/>
            </a:br>
            <a:r>
              <a:rPr lang="ja" sz="1600"/>
              <a:t>・顧客はその困りごとに対して、</a:t>
            </a:r>
            <a:br>
              <a:rPr lang="ja" sz="1600"/>
            </a:br>
            <a:r>
              <a:rPr lang="ja" sz="1600"/>
              <a:t>　現状どう対処しているか or 対処できていないのか</a:t>
            </a:r>
            <a:br>
              <a:rPr lang="ja" sz="1600"/>
            </a:br>
            <a:r>
              <a:rPr lang="ja" sz="1600"/>
              <a:t>・実際のヒアリング結果など、顧客仮説、課題仮説の状況</a:t>
            </a:r>
            <a:br>
              <a:rPr lang="ja" sz="1600"/>
            </a:br>
            <a:r>
              <a:rPr lang="ja" sz="1600"/>
              <a:t>・現状見えてきてる課題の構造</a:t>
            </a:r>
            <a:br>
              <a:rPr lang="ja" sz="1600"/>
            </a:br>
            <a:r>
              <a:rPr lang="ja" sz="1600"/>
              <a:t>　（全体像、課題のボトルネック、なぜその課題が起こっているかなど）</a:t>
            </a:r>
            <a:br>
              <a:rPr lang="ja" sz="1600"/>
            </a:br>
            <a:r>
              <a:rPr lang="ja" sz="1600"/>
              <a:t>・なぜそれを今、解決しなければならないのか（Why now）</a:t>
            </a:r>
            <a:endParaRPr sz="1600"/>
          </a:p>
        </p:txBody>
      </p:sp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ターゲットと課題</a:t>
            </a:r>
            <a:endParaRPr sz="2200" b="1"/>
          </a:p>
        </p:txBody>
      </p:sp>
      <p:cxnSp>
        <p:nvCxnSpPr>
          <p:cNvPr id="90" name="Google Shape;90;p18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672662" y="1799025"/>
            <a:ext cx="7924138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dirty="0"/>
              <a:t>・課題仮説を解決する解決策の仮説は何か（課題に対して、シンプルな解決策）</a:t>
            </a:r>
            <a:br>
              <a:rPr lang="ja" sz="1600" dirty="0"/>
            </a:br>
            <a:r>
              <a:rPr lang="ja" sz="1600" dirty="0"/>
              <a:t>・どうやって解決策を提供するか</a:t>
            </a:r>
            <a:endParaRPr sz="1600"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 dirty="0"/>
          </a:p>
        </p:txBody>
      </p:sp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0C36"/>
              </a:buClr>
              <a:buSzPts val="2200"/>
              <a:buFont typeface="Arial"/>
              <a:buNone/>
            </a:pPr>
            <a:r>
              <a:rPr lang="ja" sz="2200" b="1">
                <a:solidFill>
                  <a:srgbClr val="2A0C36"/>
                </a:solidFill>
              </a:rPr>
              <a:t>解決策</a:t>
            </a:r>
            <a:endParaRPr sz="2200" b="1"/>
          </a:p>
        </p:txBody>
      </p:sp>
      <p:cxnSp>
        <p:nvCxnSpPr>
          <p:cNvPr id="97" name="Google Shape;97;p19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1596750" y="1799025"/>
            <a:ext cx="59505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・実現可能か、ハードルはあるか（技術、法規、周辺環境等）</a:t>
            </a:r>
            <a:br>
              <a:rPr lang="ja" sz="1600"/>
            </a:br>
            <a:r>
              <a:rPr lang="ja" sz="1600"/>
              <a:t>・あるならばどのように解決しようと思っているか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rgbClr val="2A0C36"/>
                </a:solidFill>
              </a:rPr>
              <a:t>実現可能性</a:t>
            </a:r>
            <a:endParaRPr sz="2200" b="1"/>
          </a:p>
        </p:txBody>
      </p:sp>
      <p:cxnSp>
        <p:nvCxnSpPr>
          <p:cNvPr id="104" name="Google Shape;104;p20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body" idx="1"/>
          </p:nvPr>
        </p:nvSpPr>
        <p:spPr>
          <a:xfrm>
            <a:off x="1596750" y="1799025"/>
            <a:ext cx="69033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・必要な検証項目と進め方は明確か</a:t>
            </a:r>
            <a:br>
              <a:rPr lang="ja" sz="1600"/>
            </a:br>
            <a:r>
              <a:rPr lang="ja" sz="1600"/>
              <a:t>・今後のスケジュール</a:t>
            </a:r>
            <a:br>
              <a:rPr lang="ja" sz="1600"/>
            </a:br>
            <a:r>
              <a:rPr lang="ja" sz="1600"/>
              <a:t>・スケジュールの達成状況の確認方法と予算計画</a:t>
            </a:r>
            <a:br>
              <a:rPr lang="ja" sz="1600"/>
            </a:br>
            <a:r>
              <a:rPr lang="ja" sz="1600"/>
              <a:t>・技術開発が必要であれば、そのスケジュールイメージも合わせて記載</a:t>
            </a:r>
            <a:br>
              <a:rPr lang="ja" sz="1600"/>
            </a:br>
            <a:r>
              <a:rPr lang="ja" sz="1600"/>
              <a:t>・ビジネスマッチングや企業連携のイメージがあれば明確に記載</a:t>
            </a:r>
            <a:br>
              <a:rPr lang="ja" sz="1600"/>
            </a:br>
            <a:r>
              <a:rPr lang="ja" sz="1600"/>
              <a:t>　（どのような企業と、どのような目的・内容で連携したいか）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rgbClr val="2A0C36"/>
                </a:solidFill>
              </a:rPr>
              <a:t>スケジュール</a:t>
            </a:r>
            <a:endParaRPr sz="2200" b="1"/>
          </a:p>
        </p:txBody>
      </p:sp>
      <p:cxnSp>
        <p:nvCxnSpPr>
          <p:cNvPr id="111" name="Google Shape;111;p21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441</Words>
  <Application>Microsoft Office PowerPoint</Application>
  <PresentationFormat>画面に合わせる (16:9)</PresentationFormat>
  <Paragraphs>43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「IBARAKI Next Space Pitch #4」申請書</vt:lpstr>
      <vt:lpstr>表紙</vt:lpstr>
      <vt:lpstr>事業概要</vt:lpstr>
      <vt:lpstr>チーム</vt:lpstr>
      <vt:lpstr>目指したい世界、想い（ビジョン）</vt:lpstr>
      <vt:lpstr>ターゲットと課題</vt:lpstr>
      <vt:lpstr>解決策</vt:lpstr>
      <vt:lpstr>実現可能性</vt:lpstr>
      <vt:lpstr>スケジュール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「IBARAKI Next Space Challenge 2022等開催事業」申請書</dc:title>
  <dc:creator>R02031241</dc:creator>
  <cp:lastModifiedBy>科学技術振興課</cp:lastModifiedBy>
  <cp:revision>5</cp:revision>
  <dcterms:modified xsi:type="dcterms:W3CDTF">2024-01-10T00:52:35Z</dcterms:modified>
</cp:coreProperties>
</file>